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58" r:id="rId5"/>
    <p:sldId id="259" r:id="rId6"/>
    <p:sldId id="261" r:id="rId7"/>
    <p:sldId id="260" r:id="rId8"/>
    <p:sldId id="263" r:id="rId9"/>
    <p:sldId id="262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DED9F3D-9FFA-43C2-86D1-A6E0C73837CB}" type="datetimeFigureOut">
              <a:rPr lang="en-US" smtClean="0"/>
              <a:pPr/>
              <a:t>09/05/2014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52A027B-F79A-4871-A961-BCE3E11A84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Warm-Up: 1)  What do you think the following picture tells us about today’s lesson?  </a:t>
            </a:r>
            <a:endParaRPr lang="en-US" dirty="0"/>
          </a:p>
        </p:txBody>
      </p:sp>
      <p:pic>
        <p:nvPicPr>
          <p:cNvPr id="1026" name="Picture 2" descr="http://blogs.gazette.com/sidestreets/files/2013/03/Gold-min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714731"/>
            <a:ext cx="5638800" cy="5143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Hispanic Southwest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0" y="2133600"/>
            <a:ext cx="2362200" cy="4114800"/>
          </a:xfrm>
        </p:spPr>
        <p:txBody>
          <a:bodyPr/>
          <a:lstStyle/>
          <a:p>
            <a:r>
              <a:rPr lang="en-US" dirty="0" smtClean="0"/>
              <a:t>Spanish Heritage is everywhere</a:t>
            </a:r>
          </a:p>
          <a:p>
            <a:endParaRPr lang="en-US" dirty="0"/>
          </a:p>
          <a:p>
            <a:r>
              <a:rPr lang="en-US" dirty="0" smtClean="0"/>
              <a:t>Spain and Mexico owned before we did (Mexican Cession)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583842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31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8" y="1295400"/>
            <a:ext cx="717176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81000"/>
            <a:ext cx="9144000" cy="1066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Turn and Talk: What do you see?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5764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533400"/>
            <a:ext cx="6965245" cy="1202485"/>
          </a:xfrm>
        </p:spPr>
        <p:txBody>
          <a:bodyPr/>
          <a:lstStyle/>
          <a:p>
            <a:r>
              <a:rPr lang="en-US" dirty="0" smtClean="0"/>
              <a:t>Clashes over land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38200" y="1780032"/>
            <a:ext cx="2743200" cy="4364736"/>
          </a:xfrm>
        </p:spPr>
        <p:txBody>
          <a:bodyPr/>
          <a:lstStyle/>
          <a:p>
            <a:r>
              <a:rPr lang="en-US" dirty="0" smtClean="0"/>
              <a:t>Many English speakers flooded the area</a:t>
            </a:r>
          </a:p>
          <a:p>
            <a:endParaRPr lang="en-US" dirty="0"/>
          </a:p>
          <a:p>
            <a:r>
              <a:rPr lang="en-US" dirty="0" smtClean="0"/>
              <a:t>Many Hispanics lost land to ranchers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057400"/>
            <a:ext cx="4064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8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6965245" cy="1202485"/>
          </a:xfrm>
        </p:spPr>
        <p:txBody>
          <a:bodyPr/>
          <a:lstStyle/>
          <a:p>
            <a:r>
              <a:rPr lang="en-US" b="1" dirty="0"/>
              <a:t>Influence of Vaqueros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90600" y="1524000"/>
            <a:ext cx="3508248" cy="4648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Vaqueros = Cowboy in Spanish</a:t>
            </a:r>
          </a:p>
          <a:p>
            <a:endParaRPr lang="en-US" dirty="0"/>
          </a:p>
          <a:p>
            <a:r>
              <a:rPr lang="en-US" dirty="0" smtClean="0"/>
              <a:t>Know how to herd (special tools and techniques)</a:t>
            </a:r>
          </a:p>
          <a:p>
            <a:endParaRPr lang="en-US" dirty="0"/>
          </a:p>
          <a:p>
            <a:r>
              <a:rPr lang="en-US" smtClean="0"/>
              <a:t>SW Population </a:t>
            </a:r>
            <a:r>
              <a:rPr lang="en-US" dirty="0" smtClean="0"/>
              <a:t>increases b/c of railroads</a:t>
            </a:r>
          </a:p>
          <a:p>
            <a:endParaRPr lang="en-US" dirty="0" smtClean="0"/>
          </a:p>
          <a:p>
            <a:r>
              <a:rPr lang="en-US" dirty="0" smtClean="0"/>
              <a:t>Barrios helped keep Spanish culture alive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64" y="1752600"/>
            <a:ext cx="3158836" cy="403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03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064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POETRY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0" y="1524001"/>
            <a:ext cx="7620000" cy="420014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You are going to construct poems for each of the following groups:</a:t>
            </a:r>
          </a:p>
          <a:p>
            <a:pPr lvl="1"/>
            <a:r>
              <a:rPr lang="en-US" dirty="0" smtClean="0"/>
              <a:t>Miners	</a:t>
            </a:r>
          </a:p>
          <a:p>
            <a:pPr lvl="1"/>
            <a:r>
              <a:rPr lang="en-US" dirty="0" smtClean="0"/>
              <a:t>Ranchers</a:t>
            </a:r>
          </a:p>
          <a:p>
            <a:pPr lvl="1"/>
            <a:r>
              <a:rPr lang="en-US" dirty="0" smtClean="0"/>
              <a:t>Lives of the SW</a:t>
            </a:r>
          </a:p>
          <a:p>
            <a:endParaRPr lang="en-US" dirty="0"/>
          </a:p>
          <a:p>
            <a:r>
              <a:rPr lang="en-US" dirty="0" smtClean="0"/>
              <a:t>You need to include specific information from the text w/the page number (</a:t>
            </a:r>
            <a:r>
              <a:rPr lang="en-US" dirty="0" err="1" smtClean="0"/>
              <a:t>pgs</a:t>
            </a:r>
            <a:r>
              <a:rPr lang="en-US" dirty="0" smtClean="0"/>
              <a:t> 74-79)</a:t>
            </a:r>
          </a:p>
          <a:p>
            <a:endParaRPr lang="en-US" dirty="0"/>
          </a:p>
          <a:p>
            <a:r>
              <a:rPr lang="en-US" dirty="0" smtClean="0"/>
              <a:t>After creating your poems you will breakdown the primary source handout using OOPS! (Observations, Outside Info, Perspective/Bias and Significant Statement)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0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Settling the West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Miners and Ranchers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66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609600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Influences of Mining on Western Settlements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762000" y="1828800"/>
            <a:ext cx="3657600" cy="4419599"/>
          </a:xfrm>
        </p:spPr>
        <p:txBody>
          <a:bodyPr>
            <a:normAutofit fontScale="92500"/>
          </a:bodyPr>
          <a:lstStyle/>
          <a:p>
            <a:r>
              <a:rPr lang="en-US" dirty="0"/>
              <a:t>Gold and Silver discoveries lead to </a:t>
            </a:r>
            <a:r>
              <a:rPr lang="en-US" dirty="0" smtClean="0"/>
              <a:t>Boomtowns</a:t>
            </a:r>
          </a:p>
          <a:p>
            <a:endParaRPr lang="en-US" dirty="0"/>
          </a:p>
          <a:p>
            <a:r>
              <a:rPr lang="en-US" dirty="0" smtClean="0"/>
              <a:t>Some grow others disappear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Mining leads to statehood</a:t>
            </a:r>
          </a:p>
          <a:p>
            <a:endParaRPr lang="en-US" dirty="0"/>
          </a:p>
          <a:p>
            <a:r>
              <a:rPr lang="en-US" dirty="0" smtClean="0"/>
              <a:t>New mining technology </a:t>
            </a:r>
            <a:r>
              <a:rPr lang="en-US" smtClean="0"/>
              <a:t>(hydraulic) was </a:t>
            </a:r>
            <a:r>
              <a:rPr lang="en-US" dirty="0" smtClean="0"/>
              <a:t>profitable but hurt environment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7400"/>
            <a:ext cx="44196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12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276135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381000"/>
            <a:ext cx="7620000" cy="120248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Turn and Talk - What do the following </a:t>
            </a:r>
            <a:r>
              <a:rPr lang="en-US" sz="3200" dirty="0" err="1" smtClean="0"/>
              <a:t>pics</a:t>
            </a:r>
            <a:r>
              <a:rPr lang="en-US" sz="3200" dirty="0" smtClean="0"/>
              <a:t> tell you about Boomtowns?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7703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933556" cy="4710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5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6965245" cy="1202485"/>
          </a:xfrm>
        </p:spPr>
        <p:txBody>
          <a:bodyPr/>
          <a:lstStyle/>
          <a:p>
            <a:r>
              <a:rPr lang="en-US" dirty="0" smtClean="0"/>
              <a:t>Railroads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0" y="1752600"/>
            <a:ext cx="2819400" cy="4191000"/>
          </a:xfrm>
        </p:spPr>
        <p:txBody>
          <a:bodyPr/>
          <a:lstStyle/>
          <a:p>
            <a:r>
              <a:rPr lang="en-US" dirty="0" smtClean="0"/>
              <a:t>Begin to spread across </a:t>
            </a:r>
            <a:r>
              <a:rPr lang="en-US" dirty="0"/>
              <a:t>A</a:t>
            </a:r>
            <a:r>
              <a:rPr lang="en-US" dirty="0" smtClean="0"/>
              <a:t>merica</a:t>
            </a:r>
          </a:p>
          <a:p>
            <a:endParaRPr lang="en-US" dirty="0"/>
          </a:p>
          <a:p>
            <a:r>
              <a:rPr lang="en-US" dirty="0" smtClean="0"/>
              <a:t>Allows expansion of cattle business</a:t>
            </a:r>
          </a:p>
          <a:p>
            <a:endParaRPr lang="en-US" dirty="0"/>
          </a:p>
          <a:p>
            <a:r>
              <a:rPr lang="en-US" dirty="0" smtClean="0"/>
              <a:t>Leads to huge cattle drives north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198" y="1447800"/>
            <a:ext cx="452225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14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6965245" cy="1202485"/>
          </a:xfrm>
        </p:spPr>
        <p:txBody>
          <a:bodyPr/>
          <a:lstStyle/>
          <a:p>
            <a:r>
              <a:rPr lang="en-US" dirty="0" smtClean="0"/>
              <a:t>Ranching and Cattle Drives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447800"/>
            <a:ext cx="35052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Great Plains were great for cattle herders ($$)</a:t>
            </a:r>
          </a:p>
          <a:p>
            <a:endParaRPr lang="en-US" dirty="0" smtClean="0"/>
          </a:p>
          <a:p>
            <a:r>
              <a:rPr lang="en-US" b="1" u="sng" dirty="0" smtClean="0"/>
              <a:t>Open Range</a:t>
            </a:r>
            <a:r>
              <a:rPr lang="en-US" dirty="0" smtClean="0"/>
              <a:t> provided free food for cattle</a:t>
            </a:r>
          </a:p>
          <a:p>
            <a:endParaRPr lang="en-US" dirty="0" smtClean="0"/>
          </a:p>
          <a:p>
            <a:r>
              <a:rPr lang="en-US" b="1" u="sng" dirty="0" smtClean="0"/>
              <a:t>Long Drive</a:t>
            </a:r>
            <a:r>
              <a:rPr lang="en-US" dirty="0" smtClean="0"/>
              <a:t> saw cattle sent from Texas north to cities with railroads</a:t>
            </a:r>
          </a:p>
          <a:p>
            <a:endParaRPr lang="en-US" b="1" u="sng" dirty="0" smtClean="0"/>
          </a:p>
          <a:p>
            <a:r>
              <a:rPr lang="en-US" dirty="0" smtClean="0"/>
              <a:t>Changed eating habits / herds could be upwards of 5,000</a:t>
            </a:r>
          </a:p>
          <a:p>
            <a:endParaRPr lang="en-US" b="1" u="sng" dirty="0" smtClean="0"/>
          </a:p>
          <a:p>
            <a:endParaRPr lang="en-US" b="1" u="sng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38400"/>
            <a:ext cx="4800600" cy="359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34836"/>
            <a:ext cx="3941674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53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5438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71600" y="68580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In your groups – what does this picture tell you about cattle ranching?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453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965245" cy="1202485"/>
          </a:xfrm>
        </p:spPr>
        <p:txBody>
          <a:bodyPr/>
          <a:lstStyle/>
          <a:p>
            <a:r>
              <a:rPr lang="en-US" dirty="0" smtClean="0"/>
              <a:t>Big Business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2000" y="2057400"/>
            <a:ext cx="3200400" cy="3602736"/>
          </a:xfrm>
        </p:spPr>
        <p:txBody>
          <a:bodyPr/>
          <a:lstStyle/>
          <a:p>
            <a:r>
              <a:rPr lang="en-US" dirty="0" smtClean="0"/>
              <a:t>Lots of $$ to be made</a:t>
            </a:r>
          </a:p>
          <a:p>
            <a:endParaRPr lang="en-US" dirty="0"/>
          </a:p>
          <a:p>
            <a:r>
              <a:rPr lang="en-US" dirty="0" smtClean="0"/>
              <a:t>Range Wars</a:t>
            </a:r>
          </a:p>
          <a:p>
            <a:endParaRPr lang="en-US" dirty="0"/>
          </a:p>
          <a:p>
            <a:r>
              <a:rPr lang="en-US" dirty="0" smtClean="0"/>
              <a:t>Prices will crash because of oversupply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600"/>
            <a:ext cx="4390572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81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406</TotalTime>
  <Words>245</Words>
  <Application>Microsoft Office PowerPoint</Application>
  <PresentationFormat>On-screen Show (4:3)</PresentationFormat>
  <Paragraphs>60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Brush Script MT</vt:lpstr>
      <vt:lpstr>Constantia</vt:lpstr>
      <vt:lpstr>Franklin Gothic Book</vt:lpstr>
      <vt:lpstr>Rage Italic</vt:lpstr>
      <vt:lpstr>Pushpin</vt:lpstr>
      <vt:lpstr>Warm-Up: 1)  What do you think the following picture tells us about today’s lesson?  </vt:lpstr>
      <vt:lpstr>Settling the West</vt:lpstr>
      <vt:lpstr>Influences of Mining on Western Settlements</vt:lpstr>
      <vt:lpstr>Turn and Talk - What do the following pics tell you about Boomtowns?</vt:lpstr>
      <vt:lpstr>PowerPoint Presentation</vt:lpstr>
      <vt:lpstr>Railroads</vt:lpstr>
      <vt:lpstr>Ranching and Cattle Drives</vt:lpstr>
      <vt:lpstr>PowerPoint Presentation</vt:lpstr>
      <vt:lpstr>Big Business </vt:lpstr>
      <vt:lpstr>The Hispanic Southwest</vt:lpstr>
      <vt:lpstr>Turn and Talk: What do you see?</vt:lpstr>
      <vt:lpstr>Clashes over land</vt:lpstr>
      <vt:lpstr>Influence of Vaqueros </vt:lpstr>
      <vt:lpstr>POETRY TIME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Mcdonald, Damien L.</dc:creator>
  <cp:lastModifiedBy>Mcdonald, Damien L.</cp:lastModifiedBy>
  <cp:revision>11</cp:revision>
  <dcterms:created xsi:type="dcterms:W3CDTF">2012-08-31T15:09:13Z</dcterms:created>
  <dcterms:modified xsi:type="dcterms:W3CDTF">2014-09-05T12:46:36Z</dcterms:modified>
</cp:coreProperties>
</file>